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36" r:id="rId2"/>
    <p:sldId id="333" r:id="rId3"/>
    <p:sldId id="381" r:id="rId4"/>
    <p:sldId id="415" r:id="rId5"/>
    <p:sldId id="383" r:id="rId6"/>
    <p:sldId id="402" r:id="rId7"/>
    <p:sldId id="394" r:id="rId8"/>
    <p:sldId id="388" r:id="rId9"/>
    <p:sldId id="389" r:id="rId10"/>
    <p:sldId id="400" r:id="rId11"/>
    <p:sldId id="401" r:id="rId12"/>
    <p:sldId id="409" r:id="rId13"/>
    <p:sldId id="403" r:id="rId14"/>
    <p:sldId id="412" r:id="rId15"/>
    <p:sldId id="413" r:id="rId16"/>
    <p:sldId id="414" r:id="rId17"/>
    <p:sldId id="416" r:id="rId18"/>
    <p:sldId id="417" r:id="rId19"/>
    <p:sldId id="418" r:id="rId20"/>
    <p:sldId id="420" r:id="rId21"/>
    <p:sldId id="419" r:id="rId22"/>
    <p:sldId id="406" r:id="rId23"/>
    <p:sldId id="408" r:id="rId24"/>
    <p:sldId id="39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52E"/>
    <a:srgbClr val="3DD8FF"/>
    <a:srgbClr val="43FF54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62"/>
    <p:restoredTop sz="95735" autoAdjust="0"/>
  </p:normalViewPr>
  <p:slideViewPr>
    <p:cSldViewPr snapToGrid="0" snapToObjects="1">
      <p:cViewPr varScale="1">
        <p:scale>
          <a:sx n="74" d="100"/>
          <a:sy n="74" d="100"/>
        </p:scale>
        <p:origin x="184" y="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6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7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163" y="4192651"/>
            <a:ext cx="7145205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9988" y="5723260"/>
            <a:ext cx="6615794" cy="841025"/>
          </a:xfrm>
        </p:spPr>
        <p:txBody>
          <a:bodyPr>
            <a:normAutofit/>
          </a:bodyPr>
          <a:lstStyle/>
          <a:p>
            <a:r>
              <a:rPr lang="ru-RU"/>
              <a:t>Игорь Мартынович Рузин</a:t>
            </a:r>
            <a:r>
              <a:rPr lang="en-US"/>
              <a:t> </a:t>
            </a:r>
            <a:r>
              <a:rPr lang="ru-RU"/>
              <a:t>          </a:t>
            </a:r>
            <a:r>
              <a:rPr lang="en-US"/>
              <a:t>igor.rouzine@iephb.ru</a:t>
            </a:r>
            <a:endParaRPr lang="ru-RU"/>
          </a:p>
          <a:p>
            <a:r>
              <a:rPr lang="ru-RU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DE9B9-6564-724D-A1D4-3FBBDB7ED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4" y="321425"/>
            <a:ext cx="5514109" cy="1436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7ED1D0-2814-5343-8793-DB185B9B1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9" y="1440267"/>
            <a:ext cx="2688749" cy="27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p:transition spd="slow" advTm="1174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ru-RU" dirty="0"/>
              <a:t> Монте Карло  </a:t>
            </a:r>
            <a:br>
              <a:rPr lang="ru-RU" dirty="0"/>
            </a:br>
            <a:r>
              <a:rPr lang="ru-RU" dirty="0"/>
              <a:t>без естественного отбора</a:t>
            </a:r>
            <a:br>
              <a:rPr lang="ru-RU" dirty="0"/>
            </a:br>
            <a:r>
              <a:rPr lang="en-US" dirty="0"/>
              <a:t>s = 0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E261B-BF47-8947-AFA6-4BD1FF73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9351"/>
            <a:ext cx="4865926" cy="245007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8786D-A053-9D4C-8C23-A74CDB46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7942" y="2857937"/>
            <a:ext cx="2217444" cy="18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501"/>
      </p:ext>
    </p:ext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ru-RU" dirty="0"/>
              <a:t> Монте Карло при естественном отборе </a:t>
            </a:r>
            <a:br>
              <a:rPr lang="ru-RU" dirty="0"/>
            </a:br>
            <a:r>
              <a:rPr lang="en-US" dirty="0"/>
              <a:t>s</a:t>
            </a:r>
            <a:r>
              <a:rPr lang="ru-RU" dirty="0"/>
              <a:t> &gt;&gt; </a:t>
            </a:r>
            <a:r>
              <a:rPr lang="en-US" dirty="0">
                <a:latin typeface="Symbol" pitchFamily="2" charset="2"/>
              </a:rPr>
              <a:t>m</a:t>
            </a: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244D2-DED9-9E43-B07B-6AB99CD2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" y="3505201"/>
            <a:ext cx="3949919" cy="28575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FAC97A-31CD-974A-9F9F-452EA01F4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4297" y="1516895"/>
            <a:ext cx="6569283" cy="38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4966"/>
      </p:ext>
    </p:ext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CF7E-52D2-324D-88ED-A93D8F4F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Наблюдаемые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6DA7C-4BA3-5840-9B6E-6C9154E7A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три режима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56322893"/>
      </p:ext>
    </p:ext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0817"/>
            <a:ext cx="6508377" cy="1143000"/>
          </a:xfrm>
        </p:spPr>
        <p:txBody>
          <a:bodyPr/>
          <a:lstStyle/>
          <a:p>
            <a:r>
              <a:rPr lang="ru-RU" dirty="0"/>
              <a:t>Наблюдаемая статистика 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5FE6-4032-2446-9D50-7FE41A3C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2124976"/>
            <a:ext cx="33274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067EE-5F8D-6B4F-BCEE-F23FD67F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65" y="3581676"/>
            <a:ext cx="35179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0D7B3D-1563-4A44-9CE3-D5016EA4B9FC}"/>
              </a:ext>
            </a:extLst>
          </p:cNvPr>
          <p:cNvSpPr txBox="1"/>
          <p:nvPr/>
        </p:nvSpPr>
        <p:spPr>
          <a:xfrm>
            <a:off x="2486715" y="1732067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 по ансамблю</a:t>
            </a:r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A92FD-271E-A744-BC53-9E595831BC46}"/>
              </a:ext>
            </a:extLst>
          </p:cNvPr>
          <p:cNvSpPr txBox="1"/>
          <p:nvPr/>
        </p:nvSpPr>
        <p:spPr>
          <a:xfrm>
            <a:off x="1860135" y="3091658"/>
            <a:ext cx="542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Вариация (средний квадрат отклонения)</a:t>
            </a:r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AFC4F-9287-1945-93F2-EA544BEB2940}"/>
              </a:ext>
            </a:extLst>
          </p:cNvPr>
          <p:cNvSpPr txBox="1"/>
          <p:nvPr/>
        </p:nvSpPr>
        <p:spPr>
          <a:xfrm>
            <a:off x="3186504" y="4905723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Гетерозиготность</a:t>
            </a:r>
            <a:r>
              <a:rPr lang="ru-RU" dirty="0"/>
              <a:t> (генетическое расстояние)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1242115" y="407472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A(f) = f</a:t>
            </a:r>
          </a:p>
          <a:p>
            <a:br>
              <a:rPr lang="en-US" dirty="0"/>
            </a:br>
            <a:r>
              <a:rPr lang="en-US" dirty="0"/>
              <a:t>A(f) = T = 2f(1-f) 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CE5BE0-215F-5A47-913B-F74151B0B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65" y="5768105"/>
            <a:ext cx="2565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5676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0817"/>
            <a:ext cx="7401341" cy="1143000"/>
          </a:xfrm>
        </p:spPr>
        <p:txBody>
          <a:bodyPr/>
          <a:lstStyle/>
          <a:p>
            <a:r>
              <a:rPr lang="ru-RU" dirty="0"/>
              <a:t>Классификация параметрических режимов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6" y="1700419"/>
            <a:ext cx="4216400" cy="6477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2837735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D9B6457-585C-B042-8585-537D743B959D}"/>
              </a:ext>
            </a:extLst>
          </p:cNvPr>
          <p:cNvSpPr/>
          <p:nvPr/>
        </p:nvSpPr>
        <p:spPr>
          <a:xfrm>
            <a:off x="1338477" y="2917247"/>
            <a:ext cx="3647376" cy="2707565"/>
          </a:xfrm>
          <a:prstGeom prst="rect">
            <a:avLst/>
          </a:prstGeom>
          <a:solidFill>
            <a:srgbClr val="FFFF00">
              <a:alpha val="11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7667933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46" y="299692"/>
            <a:ext cx="7401341" cy="114300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ru-RU" dirty="0"/>
              <a:t>Нейтральный</a:t>
            </a:r>
            <a:r>
              <a:rPr lang="en-US" dirty="0"/>
              <a:t>”</a:t>
            </a:r>
            <a:r>
              <a:rPr lang="ru-RU" dirty="0"/>
              <a:t> случай: </a:t>
            </a:r>
            <a:r>
              <a:rPr lang="en-US" dirty="0"/>
              <a:t>s &lt;&lt; </a:t>
            </a:r>
            <a:r>
              <a:rPr lang="en-US" dirty="0">
                <a:latin typeface="Symbol" pitchFamily="2" charset="2"/>
              </a:rPr>
              <a:t>m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9EA70-B457-2540-9508-DAB71211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55" y="1553817"/>
            <a:ext cx="52578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AEEA1-E433-CE46-82F4-2E5FFC225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39" y="2936028"/>
            <a:ext cx="26035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566EA-54CE-8741-976F-F4346C66F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68" y="4515679"/>
            <a:ext cx="4038600" cy="990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E112C3-FAFC-FF49-A9B4-9B95EE84A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3167"/>
            <a:ext cx="2062300" cy="7642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FCAED9-C1F2-4942-94EB-8B96582FF070}"/>
              </a:ext>
            </a:extLst>
          </p:cNvPr>
          <p:cNvCxnSpPr>
            <a:cxnSpLocks/>
          </p:cNvCxnSpPr>
          <p:nvPr/>
        </p:nvCxnSpPr>
        <p:spPr>
          <a:xfrm flipV="1">
            <a:off x="1832253" y="2361408"/>
            <a:ext cx="514486" cy="501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F2D61A-05CA-0C47-802D-7CD7B26E4E48}"/>
              </a:ext>
            </a:extLst>
          </p:cNvPr>
          <p:cNvSpPr txBox="1"/>
          <p:nvPr/>
        </p:nvSpPr>
        <p:spPr>
          <a:xfrm>
            <a:off x="5852693" y="2973612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Gamma function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9E5BB3-C3A7-D543-8AD7-A021AF35A0B2}"/>
              </a:ext>
            </a:extLst>
          </p:cNvPr>
          <p:cNvCxnSpPr>
            <a:cxnSpLocks/>
          </p:cNvCxnSpPr>
          <p:nvPr/>
        </p:nvCxnSpPr>
        <p:spPr>
          <a:xfrm flipH="1" flipV="1">
            <a:off x="2964754" y="2542122"/>
            <a:ext cx="683735" cy="2133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A7B4F2-FADB-944E-B226-9E666EDCFC73}"/>
              </a:ext>
            </a:extLst>
          </p:cNvPr>
          <p:cNvSpPr txBox="1"/>
          <p:nvPr/>
        </p:nvSpPr>
        <p:spPr>
          <a:xfrm>
            <a:off x="1192696" y="595970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Домашнее задание 1 </a:t>
            </a:r>
            <a:endParaRPr lang="en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4B77A-2E49-A940-A8B1-51DF2B471185}"/>
              </a:ext>
            </a:extLst>
          </p:cNvPr>
          <p:cNvSpPr txBox="1"/>
          <p:nvPr/>
        </p:nvSpPr>
        <p:spPr>
          <a:xfrm>
            <a:off x="6347791" y="4873864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Бета функция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9698B-B7AF-7844-8A68-7B93B9AA05EB}"/>
              </a:ext>
            </a:extLst>
          </p:cNvPr>
          <p:cNvSpPr txBox="1"/>
          <p:nvPr/>
        </p:nvSpPr>
        <p:spPr>
          <a:xfrm>
            <a:off x="5560556" y="6235142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Symbol" pitchFamily="2" charset="2"/>
              </a:rPr>
              <a:t>G(</a:t>
            </a:r>
            <a:r>
              <a:rPr lang="en-FR" dirty="0">
                <a:latin typeface="+mj-lt"/>
              </a:rPr>
              <a:t>x+1</a:t>
            </a:r>
            <a:r>
              <a:rPr lang="en-FR" dirty="0">
                <a:latin typeface="Symbol" pitchFamily="2" charset="2"/>
              </a:rPr>
              <a:t>) =</a:t>
            </a:r>
            <a:r>
              <a:rPr lang="en-FR" dirty="0"/>
              <a:t> x </a:t>
            </a:r>
            <a:r>
              <a:rPr lang="en-FR" dirty="0">
                <a:latin typeface="Symbol" pitchFamily="2" charset="2"/>
              </a:rPr>
              <a:t>G(</a:t>
            </a:r>
            <a:r>
              <a:rPr lang="en-FR" dirty="0"/>
              <a:t>x</a:t>
            </a:r>
            <a:r>
              <a:rPr lang="en-FR" dirty="0">
                <a:latin typeface="Symbol" pitchFamily="2" charset="2"/>
              </a:rPr>
              <a:t>)</a:t>
            </a:r>
          </a:p>
          <a:p>
            <a:endParaRPr lang="en-FR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093115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0817"/>
            <a:ext cx="6508377" cy="1143000"/>
          </a:xfrm>
        </p:spPr>
        <p:txBody>
          <a:bodyPr/>
          <a:lstStyle/>
          <a:p>
            <a:r>
              <a:rPr lang="ru-RU" dirty="0"/>
              <a:t>Средние величины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5FE6-4032-2446-9D50-7FE41A3C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7" y="2095970"/>
            <a:ext cx="3327400" cy="83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0D7B3D-1563-4A44-9CE3-D5016EA4B9FC}"/>
              </a:ext>
            </a:extLst>
          </p:cNvPr>
          <p:cNvSpPr txBox="1"/>
          <p:nvPr/>
        </p:nvSpPr>
        <p:spPr>
          <a:xfrm>
            <a:off x="823015" y="1805288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 по ансамблю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949463" y="282822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A(f) = f</a:t>
            </a:r>
          </a:p>
          <a:p>
            <a:br>
              <a:rPr lang="en-US" dirty="0"/>
            </a:br>
            <a:r>
              <a:rPr lang="en-US" dirty="0"/>
              <a:t>A(f) = T = 2f(1-f) 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C72E-BAC1-5849-965A-6630C35F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5" y="2549223"/>
            <a:ext cx="5257800" cy="9271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BEA3EF-EA83-1640-8E5E-B5973EC1863F}"/>
              </a:ext>
            </a:extLst>
          </p:cNvPr>
          <p:cNvSpPr/>
          <p:nvPr/>
        </p:nvSpPr>
        <p:spPr>
          <a:xfrm>
            <a:off x="7739269" y="2612674"/>
            <a:ext cx="1287945" cy="165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0B4E5-2D76-A644-AD53-BCB41C11DF39}"/>
              </a:ext>
            </a:extLst>
          </p:cNvPr>
          <p:cNvCxnSpPr>
            <a:cxnSpLocks/>
          </p:cNvCxnSpPr>
          <p:nvPr/>
        </p:nvCxnSpPr>
        <p:spPr>
          <a:xfrm flipH="1" flipV="1">
            <a:off x="3339549" y="2828229"/>
            <a:ext cx="755786" cy="341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C47E7-5E48-6040-AABC-3E818D327913}"/>
              </a:ext>
            </a:extLst>
          </p:cNvPr>
          <p:cNvCxnSpPr>
            <a:cxnSpLocks/>
          </p:cNvCxnSpPr>
          <p:nvPr/>
        </p:nvCxnSpPr>
        <p:spPr>
          <a:xfrm flipV="1">
            <a:off x="1895061" y="2828229"/>
            <a:ext cx="622852" cy="41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4963D-EFD5-8F46-A5A5-A404F11F29D4}"/>
              </a:ext>
            </a:extLst>
          </p:cNvPr>
          <p:cNvCxnSpPr>
            <a:cxnSpLocks/>
          </p:cNvCxnSpPr>
          <p:nvPr/>
        </p:nvCxnSpPr>
        <p:spPr>
          <a:xfrm flipV="1">
            <a:off x="2553527" y="2828229"/>
            <a:ext cx="57150" cy="782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D9972F-617D-594E-A016-A8A2C0D3C05C}"/>
              </a:ext>
            </a:extLst>
          </p:cNvPr>
          <p:cNvCxnSpPr>
            <a:cxnSpLocks/>
          </p:cNvCxnSpPr>
          <p:nvPr/>
        </p:nvCxnSpPr>
        <p:spPr>
          <a:xfrm>
            <a:off x="3073398" y="2934170"/>
            <a:ext cx="1339576" cy="173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7B86014-5CA2-B846-859C-6851AA5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4" y="4682167"/>
            <a:ext cx="939800" cy="838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5C15B4-FF78-6A43-BECC-7A71297C8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49" y="5554770"/>
            <a:ext cx="1460500" cy="736600"/>
          </a:xfrm>
          <a:prstGeom prst="rect">
            <a:avLst/>
          </a:prstGeom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04C365C5-D3E8-E240-A651-94E06AD9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73" y="4417393"/>
            <a:ext cx="2289339" cy="1873096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45B476-46BF-EA4C-A783-217EF879B810}"/>
              </a:ext>
            </a:extLst>
          </p:cNvPr>
          <p:cNvSpPr txBox="1"/>
          <p:nvPr/>
        </p:nvSpPr>
        <p:spPr>
          <a:xfrm>
            <a:off x="949463" y="6077851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Домашнее задание 2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895279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10817"/>
            <a:ext cx="6508377" cy="1143000"/>
          </a:xfrm>
        </p:spPr>
        <p:txBody>
          <a:bodyPr/>
          <a:lstStyle/>
          <a:p>
            <a:r>
              <a:rPr lang="ru-RU" dirty="0"/>
              <a:t>Средние величины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949463" y="282822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A(f) = f</a:t>
            </a:r>
          </a:p>
          <a:p>
            <a:br>
              <a:rPr lang="en-US" dirty="0"/>
            </a:br>
            <a:r>
              <a:rPr lang="en-US" dirty="0"/>
              <a:t>A(f) = T = 2f(1-f) 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C72E-BAC1-5849-965A-6630C35F8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5" y="2549223"/>
            <a:ext cx="5257800" cy="9271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BEA3EF-EA83-1640-8E5E-B5973EC1863F}"/>
              </a:ext>
            </a:extLst>
          </p:cNvPr>
          <p:cNvSpPr/>
          <p:nvPr/>
        </p:nvSpPr>
        <p:spPr>
          <a:xfrm>
            <a:off x="7739269" y="2612674"/>
            <a:ext cx="1287945" cy="165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0B4E5-2D76-A644-AD53-BCB41C11DF39}"/>
              </a:ext>
            </a:extLst>
          </p:cNvPr>
          <p:cNvCxnSpPr>
            <a:cxnSpLocks/>
          </p:cNvCxnSpPr>
          <p:nvPr/>
        </p:nvCxnSpPr>
        <p:spPr>
          <a:xfrm flipH="1" flipV="1">
            <a:off x="3339549" y="2828229"/>
            <a:ext cx="755786" cy="341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C47E7-5E48-6040-AABC-3E818D327913}"/>
              </a:ext>
            </a:extLst>
          </p:cNvPr>
          <p:cNvCxnSpPr>
            <a:cxnSpLocks/>
          </p:cNvCxnSpPr>
          <p:nvPr/>
        </p:nvCxnSpPr>
        <p:spPr>
          <a:xfrm flipV="1">
            <a:off x="1895061" y="2828229"/>
            <a:ext cx="622852" cy="41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4963D-EFD5-8F46-A5A5-A404F11F29D4}"/>
              </a:ext>
            </a:extLst>
          </p:cNvPr>
          <p:cNvCxnSpPr>
            <a:cxnSpLocks/>
          </p:cNvCxnSpPr>
          <p:nvPr/>
        </p:nvCxnSpPr>
        <p:spPr>
          <a:xfrm flipV="1">
            <a:off x="2553527" y="2828229"/>
            <a:ext cx="57150" cy="782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D9972F-617D-594E-A016-A8A2C0D3C05C}"/>
              </a:ext>
            </a:extLst>
          </p:cNvPr>
          <p:cNvCxnSpPr>
            <a:cxnSpLocks/>
          </p:cNvCxnSpPr>
          <p:nvPr/>
        </p:nvCxnSpPr>
        <p:spPr>
          <a:xfrm>
            <a:off x="3073398" y="2934170"/>
            <a:ext cx="1339576" cy="1730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04C365C5-D3E8-E240-A651-94E06AD94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73" y="4417393"/>
            <a:ext cx="2289339" cy="1873096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45B476-46BF-EA4C-A783-217EF879B810}"/>
              </a:ext>
            </a:extLst>
          </p:cNvPr>
          <p:cNvSpPr txBox="1"/>
          <p:nvPr/>
        </p:nvSpPr>
        <p:spPr>
          <a:xfrm>
            <a:off x="598755" y="6372504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Домашнее задание 3: вывести, и все графики от руки 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8F6563-C537-A444-ACD7-E0B4B9BB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22" y="2149776"/>
            <a:ext cx="3517900" cy="622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792D21-4025-A542-A640-82ED8E4357D6}"/>
              </a:ext>
            </a:extLst>
          </p:cNvPr>
          <p:cNvSpPr txBox="1"/>
          <p:nvPr/>
        </p:nvSpPr>
        <p:spPr>
          <a:xfrm>
            <a:off x="652392" y="1659758"/>
            <a:ext cx="542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Вариация (средний квадрат отклонения)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48A45-66B9-544C-9E49-E81F538C7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63" y="5553394"/>
            <a:ext cx="33274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72B65-2A89-0C4A-845C-259DFB25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63" y="4827697"/>
            <a:ext cx="1930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368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r>
              <a:rPr lang="ru-RU" dirty="0"/>
              <a:t>Режим естественного отбора</a:t>
            </a:r>
            <a:br>
              <a:rPr lang="en-US" dirty="0"/>
            </a:br>
            <a:r>
              <a:rPr lang="en-US" dirty="0"/>
              <a:t>s </a:t>
            </a:r>
            <a:r>
              <a:rPr lang="ru-RU" dirty="0"/>
              <a:t>&gt;&gt;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m  &amp;  N &gt;&gt; 1/ m</a:t>
            </a:r>
            <a:endParaRPr lang="en-FR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3314814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1E7C85B-AC13-2448-8E3C-08FF59D1EDD5}"/>
              </a:ext>
            </a:extLst>
          </p:cNvPr>
          <p:cNvSpPr/>
          <p:nvPr/>
        </p:nvSpPr>
        <p:spPr>
          <a:xfrm>
            <a:off x="4770783" y="5287624"/>
            <a:ext cx="3726337" cy="544140"/>
          </a:xfrm>
          <a:prstGeom prst="rect">
            <a:avLst/>
          </a:prstGeom>
          <a:solidFill>
            <a:srgbClr val="FFFF00">
              <a:alpha val="11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B34EA-9C01-B543-A637-9A7A54D0D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998828"/>
            <a:ext cx="2586922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305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r>
              <a:rPr lang="ru-RU" dirty="0"/>
              <a:t>Режим естественного отбора</a:t>
            </a:r>
            <a:br>
              <a:rPr lang="en-US" dirty="0"/>
            </a:br>
            <a:r>
              <a:rPr lang="en-US" dirty="0"/>
              <a:t>s </a:t>
            </a:r>
            <a:r>
              <a:rPr lang="ru-RU" dirty="0"/>
              <a:t>&gt;&gt;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m  </a:t>
            </a:r>
            <a:r>
              <a:rPr lang="en-US" dirty="0"/>
              <a:t>&amp;</a:t>
            </a:r>
            <a:r>
              <a:rPr lang="en-US" dirty="0">
                <a:latin typeface="Symbol" pitchFamily="2" charset="2"/>
              </a:rPr>
              <a:t>  </a:t>
            </a:r>
            <a:r>
              <a:rPr lang="en-US" dirty="0"/>
              <a:t>N &gt;&gt; </a:t>
            </a:r>
            <a:r>
              <a:rPr lang="en-US" dirty="0">
                <a:latin typeface="Symbol" pitchFamily="2" charset="2"/>
              </a:rPr>
              <a:t>1/ m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6" y="1700419"/>
            <a:ext cx="4216400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0D6A4-18AA-4A45-AD1C-20596B91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24" y="3429000"/>
            <a:ext cx="4597400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01BF9-EDF6-8C48-8569-7B35E38A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24" y="5463762"/>
            <a:ext cx="4267200" cy="7112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4642C7-387E-BC47-9D8A-EB533819F49A}"/>
              </a:ext>
            </a:extLst>
          </p:cNvPr>
          <p:cNvCxnSpPr>
            <a:cxnSpLocks/>
          </p:cNvCxnSpPr>
          <p:nvPr/>
        </p:nvCxnSpPr>
        <p:spPr>
          <a:xfrm>
            <a:off x="3745784" y="2348119"/>
            <a:ext cx="0" cy="1080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1FD257-9DCF-654E-A367-01CEFBAB1573}"/>
              </a:ext>
            </a:extLst>
          </p:cNvPr>
          <p:cNvCxnSpPr>
            <a:cxnSpLocks/>
          </p:cNvCxnSpPr>
          <p:nvPr/>
        </p:nvCxnSpPr>
        <p:spPr>
          <a:xfrm>
            <a:off x="3745784" y="4242836"/>
            <a:ext cx="0" cy="11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AAE014-716E-0745-A20B-CBECE6745A04}"/>
              </a:ext>
            </a:extLst>
          </p:cNvPr>
          <p:cNvSpPr txBox="1"/>
          <p:nvPr/>
        </p:nvSpPr>
        <p:spPr>
          <a:xfrm>
            <a:off x="3783218" y="2703893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Учитель шустро пишет</a:t>
            </a:r>
          </a:p>
          <a:p>
            <a:r>
              <a:rPr lang="ru-RU" dirty="0"/>
              <a:t>на доске  </a:t>
            </a:r>
            <a:endParaRPr lang="en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B7254-CD24-FF4F-832E-96D3D270901F}"/>
              </a:ext>
            </a:extLst>
          </p:cNvPr>
          <p:cNvSpPr txBox="1"/>
          <p:nvPr/>
        </p:nvSpPr>
        <p:spPr>
          <a:xfrm>
            <a:off x="3783218" y="4523781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Домашнее задание 4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144639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В предыдущей серии</a:t>
            </a:r>
          </a:p>
          <a:p>
            <a:r>
              <a:rPr lang="ru-RU" b="1" dirty="0">
                <a:solidFill>
                  <a:srgbClr val="0070C0"/>
                </a:solidFill>
              </a:rPr>
              <a:t>Наблюдаемые параметры : без отбора</a:t>
            </a:r>
          </a:p>
          <a:p>
            <a:r>
              <a:rPr lang="ru-RU" b="1" dirty="0">
                <a:solidFill>
                  <a:srgbClr val="0070C0"/>
                </a:solidFill>
              </a:rPr>
              <a:t>Наблюдаемые параметры :  с отбором</a:t>
            </a: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539651972"/>
      </p:ext>
    </p:extLst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r>
              <a:rPr lang="ru-RU" dirty="0"/>
              <a:t>Режим </a:t>
            </a:r>
            <a:r>
              <a:rPr lang="en-US" dirty="0" err="1"/>
              <a:t>д</a:t>
            </a:r>
            <a:r>
              <a:rPr lang="ru-RU" dirty="0" err="1"/>
              <a:t>рейфа</a:t>
            </a:r>
            <a:r>
              <a:rPr lang="ru-RU" dirty="0"/>
              <a:t> и отбора</a:t>
            </a:r>
            <a:br>
              <a:rPr lang="en-US" dirty="0"/>
            </a:br>
            <a:r>
              <a:rPr lang="en-US" dirty="0"/>
              <a:t> 1/s &lt;&lt; N &lt;&lt;  </a:t>
            </a:r>
            <a:r>
              <a:rPr lang="en-US" dirty="0">
                <a:latin typeface="Symbol" pitchFamily="2" charset="2"/>
              </a:rPr>
              <a:t>1/ m</a:t>
            </a:r>
            <a:endParaRPr lang="en-FR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2095615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75BA50-4DBA-D346-849C-1F2F7045F0E7}"/>
              </a:ext>
            </a:extLst>
          </p:cNvPr>
          <p:cNvSpPr/>
          <p:nvPr/>
        </p:nvSpPr>
        <p:spPr>
          <a:xfrm>
            <a:off x="4754498" y="3436035"/>
            <a:ext cx="3726337" cy="791399"/>
          </a:xfrm>
          <a:prstGeom prst="rect">
            <a:avLst/>
          </a:prstGeom>
          <a:solidFill>
            <a:srgbClr val="FFFF00">
              <a:alpha val="11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E85F2-5566-8743-A557-26E8E1008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81" y="4974249"/>
            <a:ext cx="2102637" cy="18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612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r>
              <a:rPr lang="ru-RU" dirty="0"/>
              <a:t>Режим </a:t>
            </a:r>
            <a:r>
              <a:rPr lang="en-US" dirty="0" err="1"/>
              <a:t>д</a:t>
            </a:r>
            <a:r>
              <a:rPr lang="ru-RU" dirty="0" err="1"/>
              <a:t>рейфа</a:t>
            </a:r>
            <a:r>
              <a:rPr lang="ru-RU" dirty="0"/>
              <a:t> и отбора</a:t>
            </a:r>
            <a:br>
              <a:rPr lang="en-US" dirty="0"/>
            </a:br>
            <a:r>
              <a:rPr lang="en-US" dirty="0"/>
              <a:t> 1/s &lt;&lt; N &lt;&lt;  </a:t>
            </a:r>
            <a:r>
              <a:rPr lang="en-US" dirty="0">
                <a:latin typeface="Symbol" pitchFamily="2" charset="2"/>
              </a:rPr>
              <a:t>1/ [m</a:t>
            </a:r>
            <a:r>
              <a:rPr lang="ru-RU" dirty="0">
                <a:latin typeface="Symbol" pitchFamily="2" charset="2"/>
              </a:rPr>
              <a:t> </a:t>
            </a:r>
            <a:r>
              <a:rPr lang="en-US" dirty="0"/>
              <a:t>ln(1/Ns)]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6" y="1700419"/>
            <a:ext cx="4216400" cy="6477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4642C7-387E-BC47-9D8A-EB533819F49A}"/>
              </a:ext>
            </a:extLst>
          </p:cNvPr>
          <p:cNvCxnSpPr>
            <a:cxnSpLocks/>
          </p:cNvCxnSpPr>
          <p:nvPr/>
        </p:nvCxnSpPr>
        <p:spPr>
          <a:xfrm>
            <a:off x="3016332" y="3705998"/>
            <a:ext cx="1421861" cy="120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AAE014-716E-0745-A20B-CBECE6745A04}"/>
              </a:ext>
            </a:extLst>
          </p:cNvPr>
          <p:cNvSpPr txBox="1"/>
          <p:nvPr/>
        </p:nvSpPr>
        <p:spPr>
          <a:xfrm>
            <a:off x="3747940" y="3702447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Учитель</a:t>
            </a:r>
          </a:p>
          <a:p>
            <a:r>
              <a:rPr lang="ru-RU" dirty="0"/>
              <a:t>на доске  </a:t>
            </a:r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4D883-224C-B243-A29B-E9D491B2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16" y="2348119"/>
            <a:ext cx="2671090" cy="240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B406A-370C-3C47-BC4B-4646AD06C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" y="2973739"/>
            <a:ext cx="33274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13CCA-FAB9-FB4E-A6DF-35C954132DC2}"/>
              </a:ext>
            </a:extLst>
          </p:cNvPr>
          <p:cNvSpPr txBox="1"/>
          <p:nvPr/>
        </p:nvSpPr>
        <p:spPr>
          <a:xfrm>
            <a:off x="336824" y="3705998"/>
            <a:ext cx="2180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A(f) = f</a:t>
            </a:r>
          </a:p>
          <a:p>
            <a:br>
              <a:rPr lang="en-US" dirty="0"/>
            </a:br>
            <a:r>
              <a:rPr lang="en-US" dirty="0"/>
              <a:t>A(f) = T = 2f(1-f) </a:t>
            </a:r>
            <a:endParaRPr lang="en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79F3DF-11B3-4243-B756-E20B90BCFB2C}"/>
              </a:ext>
            </a:extLst>
          </p:cNvPr>
          <p:cNvCxnSpPr>
            <a:cxnSpLocks/>
          </p:cNvCxnSpPr>
          <p:nvPr/>
        </p:nvCxnSpPr>
        <p:spPr>
          <a:xfrm flipV="1">
            <a:off x="1282422" y="3705998"/>
            <a:ext cx="622852" cy="41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F6DD7-CE46-F844-B09B-BE0ADA007A23}"/>
              </a:ext>
            </a:extLst>
          </p:cNvPr>
          <p:cNvCxnSpPr>
            <a:cxnSpLocks/>
          </p:cNvCxnSpPr>
          <p:nvPr/>
        </p:nvCxnSpPr>
        <p:spPr>
          <a:xfrm flipV="1">
            <a:off x="1940888" y="3705998"/>
            <a:ext cx="57150" cy="782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29DE1-C136-2E4C-AD1A-447675365082}"/>
              </a:ext>
            </a:extLst>
          </p:cNvPr>
          <p:cNvCxnSpPr>
            <a:cxnSpLocks/>
          </p:cNvCxnSpPr>
          <p:nvPr/>
        </p:nvCxnSpPr>
        <p:spPr>
          <a:xfrm flipH="1">
            <a:off x="2680472" y="2433298"/>
            <a:ext cx="813952" cy="753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5C5884-F283-2B43-A86B-1DA3F9497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76" y="4927308"/>
            <a:ext cx="5041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5327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sz="3200" dirty="0"/>
              <a:t>Наблюдаемые величины как функции размера популяции</a:t>
            </a:r>
            <a:endParaRPr lang="en-F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1C73D-1B9F-2248-A80E-F516951CB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28" y="1431235"/>
            <a:ext cx="5359711" cy="53597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95A470-3CE4-1A42-B0B9-F48CB8E0CD5D}"/>
              </a:ext>
            </a:extLst>
          </p:cNvPr>
          <p:cNvSpPr/>
          <p:nvPr/>
        </p:nvSpPr>
        <p:spPr>
          <a:xfrm>
            <a:off x="457199" y="3061252"/>
            <a:ext cx="6858001" cy="1614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70700826"/>
      </p:ext>
    </p:ext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sz="3200" dirty="0"/>
              <a:t>Наблюдаемые величины как функции размера популяции</a:t>
            </a:r>
            <a:endParaRPr lang="en-F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1C73D-1B9F-2248-A80E-F516951CB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28" y="1431235"/>
            <a:ext cx="5359711" cy="5359711"/>
          </a:xfrm>
        </p:spPr>
      </p:pic>
    </p:spTree>
    <p:extLst>
      <p:ext uri="{BB962C8B-B14F-4D97-AF65-F5344CB8AC3E}">
        <p14:creationId xmlns:p14="http://schemas.microsoft.com/office/powerpoint/2010/main" val="917365533"/>
      </p:ext>
    </p:ext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7BD-4589-4742-9179-AD03B627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5461F7-2C45-1949-87C4-5C2CDA22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35" y="2209800"/>
            <a:ext cx="3946880" cy="3916363"/>
          </a:xfrm>
        </p:spPr>
      </p:pic>
    </p:spTree>
    <p:extLst>
      <p:ext uri="{BB962C8B-B14F-4D97-AF65-F5344CB8AC3E}">
        <p14:creationId xmlns:p14="http://schemas.microsoft.com/office/powerpoint/2010/main" val="2415094465"/>
      </p:ext>
    </p:ext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797832793"/>
      </p:ext>
    </p:ext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E7D6-7C5B-694C-8787-B1A50745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контрольной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41AEB-36BE-0D45-8534-D59BBDE53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45" y="2209800"/>
            <a:ext cx="5231859" cy="3916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5F885-12DD-FA41-9A55-8E346D71E89A}"/>
              </a:ext>
            </a:extLst>
          </p:cNvPr>
          <p:cNvSpPr txBox="1"/>
          <p:nvPr/>
        </p:nvSpPr>
        <p:spPr>
          <a:xfrm>
            <a:off x="2634008" y="612616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Доля выполнения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192C0-4469-FB4D-88D1-D0F0E55E12A0}"/>
              </a:ext>
            </a:extLst>
          </p:cNvPr>
          <p:cNvSpPr txBox="1"/>
          <p:nvPr/>
        </p:nvSpPr>
        <p:spPr>
          <a:xfrm rot="16200000">
            <a:off x="-147964" y="3983315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Число студентов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995649945"/>
      </p:ext>
    </p:extLst>
  </p:cSld>
  <p:clrMapOvr>
    <a:masterClrMapping/>
  </p:clrMapOvr>
  <p:transition spd="slow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Случайный дрейф, отбор, и мутация</a:t>
            </a:r>
            <a:endParaRPr lang="en-F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B345B4-A4EC-7E48-995B-8BB091B83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1352" y="1017087"/>
            <a:ext cx="3680069" cy="52077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FFC18-FF77-CD40-A900-CB58EF056E22}"/>
              </a:ext>
            </a:extLst>
          </p:cNvPr>
          <p:cNvSpPr txBox="1"/>
          <p:nvPr/>
        </p:nvSpPr>
        <p:spPr>
          <a:xfrm>
            <a:off x="6506740" y="337579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= (1-s)b</a:t>
            </a:r>
            <a:r>
              <a:rPr lang="en-US" baseline="-25000" dirty="0"/>
              <a:t>1</a:t>
            </a:r>
            <a:endParaRPr lang="en-FR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42AC8-9033-9443-A030-B43D26DC2219}"/>
              </a:ext>
            </a:extLst>
          </p:cNvPr>
          <p:cNvSpPr txBox="1"/>
          <p:nvPr/>
        </p:nvSpPr>
        <p:spPr>
          <a:xfrm>
            <a:off x="6506740" y="2374206"/>
            <a:ext cx="263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Ест. </a:t>
            </a:r>
            <a:r>
              <a:rPr lang="ru-RU"/>
              <a:t>отбор</a:t>
            </a:r>
            <a:r>
              <a:rPr lang="en-US" dirty="0"/>
              <a:t>:</a:t>
            </a:r>
          </a:p>
          <a:p>
            <a:r>
              <a:rPr lang="ru-RU" dirty="0"/>
              <a:t>среднее количество </a:t>
            </a:r>
          </a:p>
          <a:p>
            <a:r>
              <a:rPr lang="ru-RU" dirty="0"/>
              <a:t>потомков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767496583"/>
      </p:ext>
    </p:extLst>
  </p:cSld>
  <p:clrMapOvr>
    <a:masterClrMapping/>
  </p:clrMapOvr>
  <p:transition spd="slow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30B1-675F-0049-A30B-BDED2C53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Плотность вероятности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27D34-46D5-7647-B6B6-AAA269C2B2A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2209800"/>
            <a:ext cx="63592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(</a:t>
            </a:r>
            <a:r>
              <a:rPr lang="en-US" dirty="0" err="1"/>
              <a:t>f,t</a:t>
            </a:r>
            <a:r>
              <a:rPr lang="en-US" dirty="0"/>
              <a:t>) - </a:t>
            </a:r>
            <a:r>
              <a:rPr lang="ru-RU" dirty="0"/>
              <a:t>плотность вероятности иметь долю мутантов </a:t>
            </a:r>
            <a:r>
              <a:rPr lang="en-US" dirty="0"/>
              <a:t>f = n/N </a:t>
            </a:r>
            <a:r>
              <a:rPr lang="ru-RU" dirty="0"/>
              <a:t>в момент времени </a:t>
            </a:r>
            <a:r>
              <a:rPr lang="en-US" dirty="0"/>
              <a:t>t</a:t>
            </a:r>
          </a:p>
          <a:p>
            <a:r>
              <a:rPr lang="ru-RU" dirty="0"/>
              <a:t>Ее интеграл от 0 до 1  равен 1  </a:t>
            </a:r>
          </a:p>
          <a:p>
            <a:r>
              <a:rPr lang="ru-RU" dirty="0">
                <a:solidFill>
                  <a:srgbClr val="00B050"/>
                </a:solidFill>
              </a:rPr>
              <a:t>Интеграл от </a:t>
            </a:r>
            <a:r>
              <a:rPr lang="en-US" dirty="0">
                <a:solidFill>
                  <a:srgbClr val="00B050"/>
                </a:solidFill>
              </a:rPr>
              <a:t>f</a:t>
            </a:r>
            <a:r>
              <a:rPr lang="ru-RU" baseline="-25000" dirty="0">
                <a:solidFill>
                  <a:srgbClr val="00B050"/>
                </a:solidFill>
              </a:rPr>
              <a:t>1</a:t>
            </a:r>
            <a:r>
              <a:rPr lang="ru-RU" dirty="0">
                <a:solidFill>
                  <a:srgbClr val="00B050"/>
                </a:solidFill>
              </a:rPr>
              <a:t> до </a:t>
            </a:r>
            <a:r>
              <a:rPr lang="en-US" dirty="0">
                <a:solidFill>
                  <a:srgbClr val="00B050"/>
                </a:solidFill>
              </a:rPr>
              <a:t>f</a:t>
            </a:r>
            <a:r>
              <a:rPr lang="ru-RU" baseline="-25000" dirty="0">
                <a:solidFill>
                  <a:srgbClr val="00B050"/>
                </a:solidFill>
              </a:rPr>
              <a:t>2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это вероятность иметь долю мутантов в этом промежутке</a:t>
            </a:r>
            <a:endParaRPr lang="en-FR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B3576-3686-8640-8DB0-7CD3954B7010}"/>
              </a:ext>
            </a:extLst>
          </p:cNvPr>
          <p:cNvCxnSpPr/>
          <p:nvPr/>
        </p:nvCxnSpPr>
        <p:spPr>
          <a:xfrm>
            <a:off x="1864426" y="6270173"/>
            <a:ext cx="362197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28CD8-6DA2-4749-8AF6-070967555825}"/>
              </a:ext>
            </a:extLst>
          </p:cNvPr>
          <p:cNvCxnSpPr>
            <a:cxnSpLocks/>
          </p:cNvCxnSpPr>
          <p:nvPr/>
        </p:nvCxnSpPr>
        <p:spPr>
          <a:xfrm flipV="1">
            <a:off x="1864426" y="4478976"/>
            <a:ext cx="0" cy="179119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4DA1EC-A1E0-1342-BADA-1CF29671438F}"/>
              </a:ext>
            </a:extLst>
          </p:cNvPr>
          <p:cNvSpPr txBox="1"/>
          <p:nvPr/>
        </p:nvSpPr>
        <p:spPr>
          <a:xfrm>
            <a:off x="1169720" y="4478975"/>
            <a:ext cx="9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(</a:t>
            </a:r>
            <a:r>
              <a:rPr lang="en-US" dirty="0" err="1"/>
              <a:t>f,t</a:t>
            </a:r>
            <a:r>
              <a:rPr lang="en-US" dirty="0"/>
              <a:t>) </a:t>
            </a:r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1363C-55D9-1F40-BCF2-F4A140944018}"/>
              </a:ext>
            </a:extLst>
          </p:cNvPr>
          <p:cNvSpPr txBox="1"/>
          <p:nvPr/>
        </p:nvSpPr>
        <p:spPr>
          <a:xfrm>
            <a:off x="4952012" y="6258648"/>
            <a:ext cx="362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  <a:endParaRPr lang="en-FR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B6FB0EF-FF5A-EF45-8A6C-C601667A083A}"/>
              </a:ext>
            </a:extLst>
          </p:cNvPr>
          <p:cNvSpPr/>
          <p:nvPr/>
        </p:nvSpPr>
        <p:spPr>
          <a:xfrm>
            <a:off x="3474721" y="4628504"/>
            <a:ext cx="1593668" cy="1615542"/>
          </a:xfrm>
          <a:custGeom>
            <a:avLst/>
            <a:gdLst>
              <a:gd name="connsiteX0" fmla="*/ 0 w 1593668"/>
              <a:gd name="connsiteY0" fmla="*/ 1615542 h 1615542"/>
              <a:gd name="connsiteX1" fmla="*/ 182880 w 1593668"/>
              <a:gd name="connsiteY1" fmla="*/ 1569822 h 1615542"/>
              <a:gd name="connsiteX2" fmla="*/ 320040 w 1593668"/>
              <a:gd name="connsiteY2" fmla="*/ 1354285 h 1615542"/>
              <a:gd name="connsiteX3" fmla="*/ 385354 w 1593668"/>
              <a:gd name="connsiteY3" fmla="*/ 1034245 h 1615542"/>
              <a:gd name="connsiteX4" fmla="*/ 463731 w 1593668"/>
              <a:gd name="connsiteY4" fmla="*/ 681547 h 1615542"/>
              <a:gd name="connsiteX5" fmla="*/ 718457 w 1593668"/>
              <a:gd name="connsiteY5" fmla="*/ 172096 h 1615542"/>
              <a:gd name="connsiteX6" fmla="*/ 920931 w 1593668"/>
              <a:gd name="connsiteY6" fmla="*/ 2279 h 1615542"/>
              <a:gd name="connsiteX7" fmla="*/ 1018903 w 1593668"/>
              <a:gd name="connsiteY7" fmla="*/ 270067 h 1615542"/>
              <a:gd name="connsiteX8" fmla="*/ 1162594 w 1593668"/>
              <a:gd name="connsiteY8" fmla="*/ 936273 h 1615542"/>
              <a:gd name="connsiteX9" fmla="*/ 1234440 w 1593668"/>
              <a:gd name="connsiteY9" fmla="*/ 1262845 h 1615542"/>
              <a:gd name="connsiteX10" fmla="*/ 1397726 w 1593668"/>
              <a:gd name="connsiteY10" fmla="*/ 1458787 h 1615542"/>
              <a:gd name="connsiteX11" fmla="*/ 1593668 w 1593668"/>
              <a:gd name="connsiteY11" fmla="*/ 1595947 h 161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3668" h="1615542">
                <a:moveTo>
                  <a:pt x="0" y="1615542"/>
                </a:moveTo>
                <a:cubicBezTo>
                  <a:pt x="64770" y="1614453"/>
                  <a:pt x="129540" y="1613365"/>
                  <a:pt x="182880" y="1569822"/>
                </a:cubicBezTo>
                <a:cubicBezTo>
                  <a:pt x="236220" y="1526279"/>
                  <a:pt x="286294" y="1443548"/>
                  <a:pt x="320040" y="1354285"/>
                </a:cubicBezTo>
                <a:cubicBezTo>
                  <a:pt x="353786" y="1265022"/>
                  <a:pt x="361406" y="1146368"/>
                  <a:pt x="385354" y="1034245"/>
                </a:cubicBezTo>
                <a:cubicBezTo>
                  <a:pt x="409302" y="922122"/>
                  <a:pt x="408214" y="825238"/>
                  <a:pt x="463731" y="681547"/>
                </a:cubicBezTo>
                <a:cubicBezTo>
                  <a:pt x="519248" y="537856"/>
                  <a:pt x="642257" y="285307"/>
                  <a:pt x="718457" y="172096"/>
                </a:cubicBezTo>
                <a:cubicBezTo>
                  <a:pt x="794657" y="58885"/>
                  <a:pt x="870857" y="-14049"/>
                  <a:pt x="920931" y="2279"/>
                </a:cubicBezTo>
                <a:cubicBezTo>
                  <a:pt x="971005" y="18607"/>
                  <a:pt x="978626" y="114401"/>
                  <a:pt x="1018903" y="270067"/>
                </a:cubicBezTo>
                <a:cubicBezTo>
                  <a:pt x="1059180" y="425733"/>
                  <a:pt x="1126671" y="770810"/>
                  <a:pt x="1162594" y="936273"/>
                </a:cubicBezTo>
                <a:cubicBezTo>
                  <a:pt x="1198517" y="1101736"/>
                  <a:pt x="1195251" y="1175759"/>
                  <a:pt x="1234440" y="1262845"/>
                </a:cubicBezTo>
                <a:cubicBezTo>
                  <a:pt x="1273629" y="1349931"/>
                  <a:pt x="1337855" y="1403270"/>
                  <a:pt x="1397726" y="1458787"/>
                </a:cubicBezTo>
                <a:cubicBezTo>
                  <a:pt x="1457597" y="1514304"/>
                  <a:pt x="1525632" y="1555125"/>
                  <a:pt x="1593668" y="15959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3A0742-D94E-3049-A506-D672681D276D}"/>
              </a:ext>
            </a:extLst>
          </p:cNvPr>
          <p:cNvSpPr/>
          <p:nvPr/>
        </p:nvSpPr>
        <p:spPr>
          <a:xfrm>
            <a:off x="2174966" y="4673544"/>
            <a:ext cx="1730828" cy="1586495"/>
          </a:xfrm>
          <a:custGeom>
            <a:avLst/>
            <a:gdLst>
              <a:gd name="connsiteX0" fmla="*/ 0 w 1730828"/>
              <a:gd name="connsiteY0" fmla="*/ 1583565 h 1586495"/>
              <a:gd name="connsiteX1" fmla="*/ 222068 w 1730828"/>
              <a:gd name="connsiteY1" fmla="*/ 1524782 h 1586495"/>
              <a:gd name="connsiteX2" fmla="*/ 280851 w 1730828"/>
              <a:gd name="connsiteY2" fmla="*/ 1165553 h 1586495"/>
              <a:gd name="connsiteX3" fmla="*/ 313508 w 1730828"/>
              <a:gd name="connsiteY3" fmla="*/ 479753 h 1586495"/>
              <a:gd name="connsiteX4" fmla="*/ 398417 w 1730828"/>
              <a:gd name="connsiteY4" fmla="*/ 16022 h 1586495"/>
              <a:gd name="connsiteX5" fmla="*/ 587828 w 1730828"/>
              <a:gd name="connsiteY5" fmla="*/ 113993 h 1586495"/>
              <a:gd name="connsiteX6" fmla="*/ 855617 w 1730828"/>
              <a:gd name="connsiteY6" fmla="*/ 185839 h 1586495"/>
              <a:gd name="connsiteX7" fmla="*/ 1038497 w 1730828"/>
              <a:gd name="connsiteY7" fmla="*/ 9490 h 1586495"/>
              <a:gd name="connsiteX8" fmla="*/ 1247503 w 1730828"/>
              <a:gd name="connsiteY8" fmla="*/ 244622 h 1586495"/>
              <a:gd name="connsiteX9" fmla="*/ 1319348 w 1730828"/>
              <a:gd name="connsiteY9" fmla="*/ 590787 h 1586495"/>
              <a:gd name="connsiteX10" fmla="*/ 1325880 w 1730828"/>
              <a:gd name="connsiteY10" fmla="*/ 1126365 h 1586495"/>
              <a:gd name="connsiteX11" fmla="*/ 1489165 w 1730828"/>
              <a:gd name="connsiteY11" fmla="*/ 1452936 h 1586495"/>
              <a:gd name="connsiteX12" fmla="*/ 1730828 w 1730828"/>
              <a:gd name="connsiteY12" fmla="*/ 1563970 h 158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828" h="1586495">
                <a:moveTo>
                  <a:pt x="0" y="1583565"/>
                </a:moveTo>
                <a:cubicBezTo>
                  <a:pt x="87630" y="1589008"/>
                  <a:pt x="175260" y="1594451"/>
                  <a:pt x="222068" y="1524782"/>
                </a:cubicBezTo>
                <a:cubicBezTo>
                  <a:pt x="268877" y="1455113"/>
                  <a:pt x="265611" y="1339724"/>
                  <a:pt x="280851" y="1165553"/>
                </a:cubicBezTo>
                <a:cubicBezTo>
                  <a:pt x="296091" y="991382"/>
                  <a:pt x="293914" y="671341"/>
                  <a:pt x="313508" y="479753"/>
                </a:cubicBezTo>
                <a:cubicBezTo>
                  <a:pt x="333102" y="288165"/>
                  <a:pt x="352697" y="76982"/>
                  <a:pt x="398417" y="16022"/>
                </a:cubicBezTo>
                <a:cubicBezTo>
                  <a:pt x="444137" y="-44938"/>
                  <a:pt x="511628" y="85690"/>
                  <a:pt x="587828" y="113993"/>
                </a:cubicBezTo>
                <a:cubicBezTo>
                  <a:pt x="664028" y="142296"/>
                  <a:pt x="780506" y="203256"/>
                  <a:pt x="855617" y="185839"/>
                </a:cubicBezTo>
                <a:cubicBezTo>
                  <a:pt x="930728" y="168422"/>
                  <a:pt x="973183" y="-307"/>
                  <a:pt x="1038497" y="9490"/>
                </a:cubicBezTo>
                <a:cubicBezTo>
                  <a:pt x="1103811" y="19287"/>
                  <a:pt x="1200695" y="147739"/>
                  <a:pt x="1247503" y="244622"/>
                </a:cubicBezTo>
                <a:cubicBezTo>
                  <a:pt x="1294311" y="341505"/>
                  <a:pt x="1306285" y="443830"/>
                  <a:pt x="1319348" y="590787"/>
                </a:cubicBezTo>
                <a:cubicBezTo>
                  <a:pt x="1332411" y="737744"/>
                  <a:pt x="1297577" y="982673"/>
                  <a:pt x="1325880" y="1126365"/>
                </a:cubicBezTo>
                <a:cubicBezTo>
                  <a:pt x="1354183" y="1270056"/>
                  <a:pt x="1421674" y="1380002"/>
                  <a:pt x="1489165" y="1452936"/>
                </a:cubicBezTo>
                <a:cubicBezTo>
                  <a:pt x="1556656" y="1525870"/>
                  <a:pt x="1643742" y="1544920"/>
                  <a:pt x="1730828" y="1563970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BC3D46B-02BD-4B4B-B954-51B5E5568670}"/>
              </a:ext>
            </a:extLst>
          </p:cNvPr>
          <p:cNvSpPr/>
          <p:nvPr/>
        </p:nvSpPr>
        <p:spPr>
          <a:xfrm>
            <a:off x="2582588" y="4673544"/>
            <a:ext cx="515983" cy="1590866"/>
          </a:xfrm>
          <a:custGeom>
            <a:avLst/>
            <a:gdLst>
              <a:gd name="connsiteX0" fmla="*/ 6531 w 515983"/>
              <a:gd name="connsiteY0" fmla="*/ 1600200 h 1606731"/>
              <a:gd name="connsiteX1" fmla="*/ 0 w 515983"/>
              <a:gd name="connsiteY1" fmla="*/ 0 h 1606731"/>
              <a:gd name="connsiteX2" fmla="*/ 143691 w 515983"/>
              <a:gd name="connsiteY2" fmla="*/ 91440 h 1606731"/>
              <a:gd name="connsiteX3" fmla="*/ 293914 w 515983"/>
              <a:gd name="connsiteY3" fmla="*/ 176349 h 1606731"/>
              <a:gd name="connsiteX4" fmla="*/ 398417 w 515983"/>
              <a:gd name="connsiteY4" fmla="*/ 215537 h 1606731"/>
              <a:gd name="connsiteX5" fmla="*/ 463731 w 515983"/>
              <a:gd name="connsiteY5" fmla="*/ 176349 h 1606731"/>
              <a:gd name="connsiteX6" fmla="*/ 502920 w 515983"/>
              <a:gd name="connsiteY6" fmla="*/ 143691 h 1606731"/>
              <a:gd name="connsiteX7" fmla="*/ 515983 w 515983"/>
              <a:gd name="connsiteY7" fmla="*/ 1606731 h 1606731"/>
              <a:gd name="connsiteX8" fmla="*/ 6531 w 515983"/>
              <a:gd name="connsiteY8" fmla="*/ 1600200 h 16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983" h="1606731">
                <a:moveTo>
                  <a:pt x="6531" y="1600200"/>
                </a:moveTo>
                <a:lnTo>
                  <a:pt x="0" y="0"/>
                </a:lnTo>
                <a:lnTo>
                  <a:pt x="143691" y="91440"/>
                </a:lnTo>
                <a:lnTo>
                  <a:pt x="293914" y="176349"/>
                </a:lnTo>
                <a:lnTo>
                  <a:pt x="398417" y="215537"/>
                </a:lnTo>
                <a:lnTo>
                  <a:pt x="463731" y="176349"/>
                </a:lnTo>
                <a:lnTo>
                  <a:pt x="502920" y="143691"/>
                </a:lnTo>
                <a:lnTo>
                  <a:pt x="515983" y="1606731"/>
                </a:lnTo>
                <a:lnTo>
                  <a:pt x="6531" y="16002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D57DF6-DE4A-6C42-84FF-E75BE291EC22}"/>
              </a:ext>
            </a:extLst>
          </p:cNvPr>
          <p:cNvSpPr txBox="1"/>
          <p:nvPr/>
        </p:nvSpPr>
        <p:spPr>
          <a:xfrm>
            <a:off x="2459973" y="6278955"/>
            <a:ext cx="34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  <a:r>
              <a:rPr lang="ru-RU" baseline="-25000" dirty="0"/>
              <a:t>1</a:t>
            </a:r>
            <a:r>
              <a:rPr lang="ru-RU" dirty="0"/>
              <a:t> </a:t>
            </a:r>
            <a:endParaRPr lang="en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9F4CA-B122-1941-ACCE-688D2A3A50AB}"/>
              </a:ext>
            </a:extLst>
          </p:cNvPr>
          <p:cNvSpPr txBox="1"/>
          <p:nvPr/>
        </p:nvSpPr>
        <p:spPr>
          <a:xfrm>
            <a:off x="2936768" y="6278955"/>
            <a:ext cx="34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  <a:r>
              <a:rPr lang="ru-RU" baseline="-25000" dirty="0"/>
              <a:t>2</a:t>
            </a:r>
            <a:r>
              <a:rPr lang="ru-RU" dirty="0"/>
              <a:t> </a:t>
            </a:r>
            <a:endParaRPr lang="en-FR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1D829A-5EF5-024F-82EB-E57C5D33A989}"/>
              </a:ext>
            </a:extLst>
          </p:cNvPr>
          <p:cNvCxnSpPr>
            <a:cxnSpLocks/>
          </p:cNvCxnSpPr>
          <p:nvPr/>
        </p:nvCxnSpPr>
        <p:spPr>
          <a:xfrm>
            <a:off x="2160122" y="3880089"/>
            <a:ext cx="422465" cy="131466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AEDD4F-3D25-E547-8872-997D8A9C5417}"/>
              </a:ext>
            </a:extLst>
          </p:cNvPr>
          <p:cNvSpPr txBox="1"/>
          <p:nvPr/>
        </p:nvSpPr>
        <p:spPr>
          <a:xfrm>
            <a:off x="3283620" y="4456090"/>
            <a:ext cx="67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ru-RU" baseline="-25000" dirty="0">
                <a:solidFill>
                  <a:srgbClr val="0070C0"/>
                </a:solidFill>
              </a:rPr>
              <a:t>1</a:t>
            </a:r>
            <a:r>
              <a:rPr lang="ru-RU" dirty="0"/>
              <a:t> </a:t>
            </a:r>
            <a:endParaRPr lang="en-F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68686B-D83E-B540-83B4-2093C97DF7BC}"/>
              </a:ext>
            </a:extLst>
          </p:cNvPr>
          <p:cNvSpPr txBox="1"/>
          <p:nvPr/>
        </p:nvSpPr>
        <p:spPr>
          <a:xfrm>
            <a:off x="4458986" y="4438076"/>
            <a:ext cx="67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ru-RU" dirty="0">
                <a:solidFill>
                  <a:srgbClr val="FF0000"/>
                </a:solidFill>
              </a:rPr>
              <a:t> 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89008"/>
      </p:ext>
    </p:ext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0943"/>
            <a:ext cx="6508377" cy="1143000"/>
          </a:xfrm>
        </p:spPr>
        <p:txBody>
          <a:bodyPr/>
          <a:lstStyle/>
          <a:p>
            <a:r>
              <a:rPr lang="ru-RU" dirty="0"/>
              <a:t>Уравнение Колмогорова</a:t>
            </a:r>
            <a:r>
              <a:rPr lang="en-US" dirty="0"/>
              <a:t> </a:t>
            </a:r>
            <a:r>
              <a:rPr lang="ru-RU" dirty="0"/>
              <a:t>через поток вероятности</a:t>
            </a:r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3130A-0C78-7449-A5B8-95D38701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4" y="1957288"/>
            <a:ext cx="5802568" cy="165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AAFD-1F71-8743-BFC2-B3A288A3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42" y="3824188"/>
            <a:ext cx="3137858" cy="292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5F07E-9F36-2548-BE62-441514399C0F}"/>
              </a:ext>
            </a:extLst>
          </p:cNvPr>
          <p:cNvSpPr txBox="1"/>
          <p:nvPr/>
        </p:nvSpPr>
        <p:spPr>
          <a:xfrm>
            <a:off x="8534400" y="62993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  <a:endParaRPr lang="en-FR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427C3-385F-2F49-B181-F35FB20D899A}"/>
              </a:ext>
            </a:extLst>
          </p:cNvPr>
          <p:cNvGrpSpPr/>
          <p:nvPr/>
        </p:nvGrpSpPr>
        <p:grpSpPr>
          <a:xfrm>
            <a:off x="396875" y="3911639"/>
            <a:ext cx="3340502" cy="2452093"/>
            <a:chOff x="396875" y="3911639"/>
            <a:chExt cx="3340502" cy="24520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4A85DC-402B-E849-BC17-15428D8A9B73}"/>
                </a:ext>
              </a:extLst>
            </p:cNvPr>
            <p:cNvGrpSpPr/>
            <p:nvPr/>
          </p:nvGrpSpPr>
          <p:grpSpPr>
            <a:xfrm>
              <a:off x="396875" y="4343400"/>
              <a:ext cx="3340502" cy="2020332"/>
              <a:chOff x="396875" y="4343400"/>
              <a:chExt cx="3340502" cy="2020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E565D3-F735-3F45-BDFE-DA9BAF64DE72}"/>
                  </a:ext>
                </a:extLst>
              </p:cNvPr>
              <p:cNvSpPr/>
              <p:nvPr/>
            </p:nvSpPr>
            <p:spPr>
              <a:xfrm>
                <a:off x="1549400" y="4419600"/>
                <a:ext cx="965200" cy="15367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CC5E3F7-1071-224A-BB99-66DE4E20302F}"/>
                  </a:ext>
                </a:extLst>
              </p:cNvPr>
              <p:cNvSpPr/>
              <p:nvPr/>
            </p:nvSpPr>
            <p:spPr>
              <a:xfrm>
                <a:off x="2701925" y="4909871"/>
                <a:ext cx="584200" cy="2368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C038D80-F93D-6E45-86D8-A65E3256C534}"/>
                  </a:ext>
                </a:extLst>
              </p:cNvPr>
              <p:cNvSpPr/>
              <p:nvPr/>
            </p:nvSpPr>
            <p:spPr>
              <a:xfrm>
                <a:off x="396875" y="4855897"/>
                <a:ext cx="965200" cy="37015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72AA9-4DAB-5142-8661-F81B2A9788B3}"/>
                  </a:ext>
                </a:extLst>
              </p:cNvPr>
              <p:cNvSpPr txBox="1"/>
              <p:nvPr/>
            </p:nvSpPr>
            <p:spPr>
              <a:xfrm>
                <a:off x="1422400" y="5994400"/>
                <a:ext cx="25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A4C2E3-E5D2-3F49-8328-DD597C965ABE}"/>
                  </a:ext>
                </a:extLst>
              </p:cNvPr>
              <p:cNvSpPr txBox="1"/>
              <p:nvPr/>
            </p:nvSpPr>
            <p:spPr>
              <a:xfrm>
                <a:off x="2247899" y="5994400"/>
                <a:ext cx="96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dirty="0"/>
                  <a:t>f+df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07B4B6-D7D3-FC43-B2E6-DF4B3AEA9DE4}"/>
                  </a:ext>
                </a:extLst>
              </p:cNvPr>
              <p:cNvSpPr txBox="1"/>
              <p:nvPr/>
            </p:nvSpPr>
            <p:spPr>
              <a:xfrm>
                <a:off x="457199" y="434340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q(f,t)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B82DE-E356-3A4B-872B-692CCE6C995F}"/>
                  </a:ext>
                </a:extLst>
              </p:cNvPr>
              <p:cNvSpPr txBox="1"/>
              <p:nvPr/>
            </p:nvSpPr>
            <p:spPr>
              <a:xfrm>
                <a:off x="2640602" y="435610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q(f+df,t)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8AC8F-0CCC-9042-B880-CC3D08A5E6D9}"/>
                </a:ext>
              </a:extLst>
            </p:cNvPr>
            <p:cNvSpPr txBox="1"/>
            <p:nvPr/>
          </p:nvSpPr>
          <p:spPr>
            <a:xfrm>
              <a:off x="1247661" y="3911639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latin typeface="Symbol" pitchFamily="2" charset="2"/>
                </a:rPr>
                <a:t>r</a:t>
              </a:r>
              <a:r>
                <a:rPr lang="en-FR" dirty="0"/>
                <a:t>(f,t)df </a:t>
              </a:r>
              <a:r>
                <a:rPr lang="ru-RU" dirty="0"/>
                <a:t>частиц</a:t>
              </a:r>
              <a:endParaRPr lang="en-F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6233C15-B0A3-7344-8F15-432D25531E1C}"/>
              </a:ext>
            </a:extLst>
          </p:cNvPr>
          <p:cNvSpPr/>
          <p:nvPr/>
        </p:nvSpPr>
        <p:spPr>
          <a:xfrm>
            <a:off x="1679202" y="3225800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D62FA-81D6-5948-A012-7D7285E53B72}"/>
              </a:ext>
            </a:extLst>
          </p:cNvPr>
          <p:cNvSpPr/>
          <p:nvPr/>
        </p:nvSpPr>
        <p:spPr>
          <a:xfrm>
            <a:off x="1183680" y="3306809"/>
            <a:ext cx="426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d/dt (</a:t>
            </a:r>
            <a:r>
              <a:rPr lang="en-FR" dirty="0">
                <a:latin typeface="Symbol" pitchFamily="2" charset="2"/>
              </a:rPr>
              <a:t>r</a:t>
            </a:r>
            <a:r>
              <a:rPr lang="en-FR" dirty="0"/>
              <a:t>(f,t)df) = q(f,t) - q(f+df,t)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EF2F-C209-BE4B-A700-CAF863AA4152}"/>
              </a:ext>
            </a:extLst>
          </p:cNvPr>
          <p:cNvSpPr txBox="1"/>
          <p:nvPr/>
        </p:nvSpPr>
        <p:spPr>
          <a:xfrm>
            <a:off x="6483927" y="255319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вероятности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C72A-31AA-5046-AC8B-57217D6B6E61}"/>
              </a:ext>
            </a:extLst>
          </p:cNvPr>
          <p:cNvSpPr txBox="1"/>
          <p:nvPr/>
        </p:nvSpPr>
        <p:spPr>
          <a:xfrm>
            <a:off x="7642257" y="3906973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</a:t>
            </a:r>
          </a:p>
          <a:p>
            <a:r>
              <a:rPr lang="ru-RU" dirty="0"/>
              <a:t>сила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83844172"/>
      </p:ext>
    </p:ext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74" y="0"/>
            <a:ext cx="7035799" cy="1832113"/>
          </a:xfrm>
        </p:spPr>
        <p:txBody>
          <a:bodyPr/>
          <a:lstStyle/>
          <a:p>
            <a:r>
              <a:rPr lang="ru-RU" dirty="0"/>
              <a:t>Стационарное состояние при</a:t>
            </a:r>
            <a:r>
              <a:rPr lang="en-US" dirty="0"/>
              <a:t> </a:t>
            </a:r>
            <a:r>
              <a:rPr lang="ru-RU" dirty="0"/>
              <a:t>отсутствии естественного отбора, </a:t>
            </a:r>
            <a:r>
              <a:rPr lang="en-US" dirty="0"/>
              <a:t>s=</a:t>
            </a:r>
            <a:r>
              <a:rPr lang="ru-RU" dirty="0"/>
              <a:t>0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ADD3D-671C-BF41-9354-51AEFF2DA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42" y="2209800"/>
            <a:ext cx="4786665" cy="39163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B96DD-348A-914B-9A92-4BC63BAC1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2057400"/>
            <a:ext cx="2120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9151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4" y="39756"/>
            <a:ext cx="7035799" cy="1779104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r>
              <a:rPr lang="en-US" dirty="0"/>
              <a:t> </a:t>
            </a:r>
            <a:r>
              <a:rPr lang="ru-RU" dirty="0"/>
              <a:t>при естественном отборе</a:t>
            </a:r>
            <a:br>
              <a:rPr lang="ru-RU" dirty="0"/>
            </a:b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233C93-5312-C04B-84F6-37308F9EA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60" y="2209800"/>
            <a:ext cx="4342229" cy="3916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32ADC-6065-844D-893C-B1BB557F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1728908"/>
            <a:ext cx="2959100" cy="73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61B14-0E92-4D49-B19D-0CE66AD8B185}"/>
              </a:ext>
            </a:extLst>
          </p:cNvPr>
          <p:cNvSpPr txBox="1"/>
          <p:nvPr/>
        </p:nvSpPr>
        <p:spPr>
          <a:xfrm>
            <a:off x="4572000" y="3095189"/>
            <a:ext cx="4598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s</a:t>
            </a:r>
            <a:r>
              <a:rPr lang="ru-RU" dirty="0"/>
              <a:t> &gt;&gt; </a:t>
            </a:r>
            <a:r>
              <a:rPr lang="en-US" dirty="0">
                <a:latin typeface="Symbol" pitchFamily="2" charset="2"/>
              </a:rPr>
              <a:t>m</a:t>
            </a:r>
            <a:r>
              <a:rPr lang="ru-RU" dirty="0">
                <a:latin typeface="Symbol" pitchFamily="2" charset="2"/>
              </a:rPr>
              <a:t>, </a:t>
            </a:r>
            <a:r>
              <a:rPr lang="en-US" dirty="0">
                <a:latin typeface="Symbol" pitchFamily="2" charset="2"/>
              </a:rPr>
              <a:t>   </a:t>
            </a:r>
            <a:r>
              <a:rPr lang="en-US" dirty="0"/>
              <a:t>N</a:t>
            </a:r>
            <a:r>
              <a:rPr lang="en-US" dirty="0">
                <a:latin typeface="Symbol" pitchFamily="2" charset="2"/>
              </a:rPr>
              <a:t>m </a:t>
            </a:r>
            <a:r>
              <a:rPr lang="en-US" dirty="0"/>
              <a:t>&lt;&lt; 1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ADA5D-3161-8E41-8139-67BD92A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6" y="1700419"/>
            <a:ext cx="4216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9101"/>
      </p:ext>
    </p:extLst>
  </p:cSld>
  <p:clrMapOvr>
    <a:masterClrMapping/>
  </p:clrMapOvr>
  <p:transition spd="slow" advTm="0">
    <p:wipe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3278</TotalTime>
  <Words>504</Words>
  <Application>Microsoft Macintosh PowerPoint</Application>
  <PresentationFormat>On-screen Show (4:3)</PresentationFormat>
  <Paragraphs>87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В предыдущей серии</vt:lpstr>
      <vt:lpstr>Результаты контрольной</vt:lpstr>
      <vt:lpstr>Случайный дрейф, отбор, и мутация</vt:lpstr>
      <vt:lpstr>Плотность вероятности</vt:lpstr>
      <vt:lpstr>Уравнение Колмогорова через поток вероятности</vt:lpstr>
      <vt:lpstr>Стационарное состояние при отсутствии естественного отбора, s=0</vt:lpstr>
      <vt:lpstr>Стационарное состояние при естественном отборе </vt:lpstr>
      <vt:lpstr>Сравнение  с Монте Карло   без естественного отбора s = 0</vt:lpstr>
      <vt:lpstr>Сравнение  с Монте Карло при естественном отборе  s &gt;&gt; m</vt:lpstr>
      <vt:lpstr>Наблюдаемые</vt:lpstr>
      <vt:lpstr>Наблюдаемая статистика </vt:lpstr>
      <vt:lpstr>Классификация параметрических режимов</vt:lpstr>
      <vt:lpstr>“Нейтральный” случай: s &lt;&lt; m</vt:lpstr>
      <vt:lpstr>Средние величины</vt:lpstr>
      <vt:lpstr>Средние величины</vt:lpstr>
      <vt:lpstr>Режим естественного отбора s &gt;&gt; m  &amp;  N &gt;&gt; 1/ m</vt:lpstr>
      <vt:lpstr>Режим естественного отбора s &gt;&gt; m  &amp;  N &gt;&gt; 1/ m</vt:lpstr>
      <vt:lpstr>Режим дрейфа и отбора  1/s &lt;&lt; N &lt;&lt;  1/ m</vt:lpstr>
      <vt:lpstr>Режим дрейфа и отбора  1/s &lt;&lt; N &lt;&lt;  1/ [m ln(1/Ns)]</vt:lpstr>
      <vt:lpstr>Наблюдаемые величины как функции размера популяции</vt:lpstr>
      <vt:lpstr>Наблюдаемые величины как функции размера популяции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509</cp:revision>
  <dcterms:created xsi:type="dcterms:W3CDTF">2017-09-05T00:08:04Z</dcterms:created>
  <dcterms:modified xsi:type="dcterms:W3CDTF">2021-09-30T17:53:13Z</dcterms:modified>
</cp:coreProperties>
</file>